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99" r:id="rId3"/>
    <p:sldId id="298" r:id="rId4"/>
    <p:sldId id="258" r:id="rId5"/>
    <p:sldId id="263" r:id="rId6"/>
    <p:sldId id="265" r:id="rId7"/>
    <p:sldId id="266" r:id="rId8"/>
    <p:sldId id="268" r:id="rId9"/>
    <p:sldId id="272" r:id="rId10"/>
    <p:sldId id="275" r:id="rId11"/>
    <p:sldId id="273" r:id="rId12"/>
    <p:sldId id="274" r:id="rId13"/>
    <p:sldId id="276" r:id="rId14"/>
    <p:sldId id="277" r:id="rId15"/>
    <p:sldId id="278" r:id="rId16"/>
    <p:sldId id="279" r:id="rId17"/>
    <p:sldId id="282" r:id="rId18"/>
    <p:sldId id="283" r:id="rId19"/>
    <p:sldId id="284" r:id="rId20"/>
    <p:sldId id="288" r:id="rId21"/>
    <p:sldId id="289" r:id="rId22"/>
    <p:sldId id="290" r:id="rId23"/>
    <p:sldId id="291" r:id="rId24"/>
    <p:sldId id="292"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5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B1038C-6EB0-41D6-B860-1A38774C33CD}" type="datetimeFigureOut">
              <a:rPr lang="en-US" smtClean="0"/>
              <a:pPr/>
              <a:t>2/28/2025</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AF6B38-4A74-44A0-8528-04637BC2D28E}" type="slidenum">
              <a:rPr lang="en-AU" smtClean="0"/>
              <a:pPr/>
              <a:t>‹#›</a:t>
            </a:fld>
            <a:endParaRPr lang="en-AU"/>
          </a:p>
        </p:txBody>
      </p:sp>
    </p:spTree>
    <p:extLst>
      <p:ext uri="{BB962C8B-B14F-4D97-AF65-F5344CB8AC3E}">
        <p14:creationId xmlns:p14="http://schemas.microsoft.com/office/powerpoint/2010/main" val="1831048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759983B-F1C3-4F41-A20B-B759E1BE9FD6}" type="datetimeFigureOut">
              <a:rPr lang="en-US" smtClean="0"/>
              <a:pPr/>
              <a:t>2/28/2025</a:t>
            </a:fld>
            <a:endParaRPr lang="en-AU"/>
          </a:p>
        </p:txBody>
      </p:sp>
      <p:sp>
        <p:nvSpPr>
          <p:cNvPr id="19" name="Footer Placeholder 18"/>
          <p:cNvSpPr>
            <a:spLocks noGrp="1"/>
          </p:cNvSpPr>
          <p:nvPr>
            <p:ph type="ftr" sz="quarter" idx="11"/>
          </p:nvPr>
        </p:nvSpPr>
        <p:spPr/>
        <p:txBody>
          <a:bodyPr/>
          <a:lstStyle/>
          <a:p>
            <a:endParaRPr lang="en-AU"/>
          </a:p>
        </p:txBody>
      </p:sp>
      <p:sp>
        <p:nvSpPr>
          <p:cNvPr id="27" name="Slide Number Placeholder 26"/>
          <p:cNvSpPr>
            <a:spLocks noGrp="1"/>
          </p:cNvSpPr>
          <p:nvPr>
            <p:ph type="sldNum" sz="quarter" idx="12"/>
          </p:nvPr>
        </p:nvSpPr>
        <p:spPr/>
        <p:txBody>
          <a:bodyPr/>
          <a:lstStyle/>
          <a:p>
            <a:fld id="{20D227AC-4BD8-4CF1-81D8-A3A0BAF2A6FD}"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759983B-F1C3-4F41-A20B-B759E1BE9FD6}" type="datetimeFigureOut">
              <a:rPr lang="en-US" smtClean="0"/>
              <a:pPr/>
              <a:t>2/28/2025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0D227AC-4BD8-4CF1-81D8-A3A0BAF2A6FD}"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759983B-F1C3-4F41-A20B-B759E1BE9FD6}" type="datetimeFigureOut">
              <a:rPr lang="en-US" smtClean="0"/>
              <a:pPr/>
              <a:t>2/28/2025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0D227AC-4BD8-4CF1-81D8-A3A0BAF2A6FD}"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759983B-F1C3-4F41-A20B-B759E1BE9FD6}" type="datetimeFigureOut">
              <a:rPr lang="en-US" smtClean="0"/>
              <a:pPr/>
              <a:t>2/28/2025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0D227AC-4BD8-4CF1-81D8-A3A0BAF2A6FD}"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759983B-F1C3-4F41-A20B-B759E1BE9FD6}" type="datetimeFigureOut">
              <a:rPr lang="en-US" smtClean="0"/>
              <a:pPr/>
              <a:t>2/28/2025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0D227AC-4BD8-4CF1-81D8-A3A0BAF2A6FD}"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759983B-F1C3-4F41-A20B-B759E1BE9FD6}" type="datetimeFigureOut">
              <a:rPr lang="en-US" smtClean="0"/>
              <a:pPr/>
              <a:t>2/28/2025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0D227AC-4BD8-4CF1-81D8-A3A0BAF2A6FD}"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759983B-F1C3-4F41-A20B-B759E1BE9FD6}" type="datetimeFigureOut">
              <a:rPr lang="en-US" smtClean="0"/>
              <a:pPr/>
              <a:t>2/28/2025</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20D227AC-4BD8-4CF1-81D8-A3A0BAF2A6FD}"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759983B-F1C3-4F41-A20B-B759E1BE9FD6}" type="datetimeFigureOut">
              <a:rPr lang="en-US" smtClean="0"/>
              <a:pPr/>
              <a:t>2/28/2025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20D227AC-4BD8-4CF1-81D8-A3A0BAF2A6FD}"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59983B-F1C3-4F41-A20B-B759E1BE9FD6}" type="datetimeFigureOut">
              <a:rPr lang="en-US" smtClean="0"/>
              <a:pPr/>
              <a:t>2/28/2025</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20D227AC-4BD8-4CF1-81D8-A3A0BAF2A6FD}"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759983B-F1C3-4F41-A20B-B759E1BE9FD6}" type="datetimeFigureOut">
              <a:rPr lang="en-US" smtClean="0"/>
              <a:pPr/>
              <a:t>2/28/2025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0D227AC-4BD8-4CF1-81D8-A3A0BAF2A6FD}"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759983B-F1C3-4F41-A20B-B759E1BE9FD6}" type="datetimeFigureOut">
              <a:rPr lang="en-US" smtClean="0"/>
              <a:pPr/>
              <a:t>2/28/2025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8077200" y="6356350"/>
            <a:ext cx="609600" cy="365125"/>
          </a:xfrm>
        </p:spPr>
        <p:txBody>
          <a:bodyPr/>
          <a:lstStyle/>
          <a:p>
            <a:fld id="{20D227AC-4BD8-4CF1-81D8-A3A0BAF2A6FD}" type="slidenum">
              <a:rPr lang="en-AU" smtClean="0"/>
              <a:pPr/>
              <a:t>‹#›</a:t>
            </a:fld>
            <a:endParaRPr lang="en-A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759983B-F1C3-4F41-A20B-B759E1BE9FD6}" type="datetimeFigureOut">
              <a:rPr lang="en-US" smtClean="0"/>
              <a:pPr/>
              <a:t>2/28/2025</a:t>
            </a:fld>
            <a:endParaRPr lang="en-A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A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0D227AC-4BD8-4CF1-81D8-A3A0BAF2A6FD}" type="slidenum">
              <a:rPr lang="en-AU" smtClean="0"/>
              <a:pPr/>
              <a:t>‹#›</a:t>
            </a:fld>
            <a:endParaRPr lang="en-A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AU" dirty="0" smtClean="0"/>
              <a:t>Wetlands and its </a:t>
            </a:r>
            <a:br>
              <a:rPr lang="en-AU" dirty="0" smtClean="0"/>
            </a:br>
            <a:r>
              <a:rPr lang="en-AU" dirty="0" smtClean="0"/>
              <a:t>Importance in Bangladesh</a:t>
            </a:r>
            <a:endParaRPr lang="en-A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428604"/>
            <a:ext cx="8929718" cy="857256"/>
          </a:xfrm>
        </p:spPr>
        <p:txBody>
          <a:bodyPr>
            <a:noAutofit/>
          </a:bodyPr>
          <a:lstStyle/>
          <a:p>
            <a:pPr algn="ctr"/>
            <a:r>
              <a:rPr lang="en-AU" sz="3600" b="1" dirty="0" smtClean="0"/>
              <a:t>Relationship between wetlands and aquatic </a:t>
            </a:r>
            <a:br>
              <a:rPr lang="en-AU" sz="3600" b="1" dirty="0" smtClean="0"/>
            </a:br>
            <a:r>
              <a:rPr lang="en-AU" sz="3600" b="1" dirty="0" smtClean="0"/>
              <a:t>terrestrial ecosystems</a:t>
            </a:r>
            <a:endParaRPr lang="en-AU" sz="3600" b="1" dirty="0"/>
          </a:p>
        </p:txBody>
      </p:sp>
      <p:pic>
        <p:nvPicPr>
          <p:cNvPr id="4098" name="Picture 2"/>
          <p:cNvPicPr>
            <a:picLocks noChangeAspect="1" noChangeArrowheads="1"/>
          </p:cNvPicPr>
          <p:nvPr/>
        </p:nvPicPr>
        <p:blipFill>
          <a:blip r:embed="rId2"/>
          <a:srcRect/>
          <a:stretch>
            <a:fillRect/>
          </a:stretch>
        </p:blipFill>
        <p:spPr bwMode="auto">
          <a:xfrm>
            <a:off x="-3633" y="2200274"/>
            <a:ext cx="9004820" cy="3514741"/>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1" y="0"/>
            <a:ext cx="9144001" cy="7381863"/>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42852"/>
            <a:ext cx="8229600" cy="571504"/>
          </a:xfrm>
        </p:spPr>
        <p:txBody>
          <a:bodyPr>
            <a:normAutofit fontScale="90000"/>
          </a:bodyPr>
          <a:lstStyle/>
          <a:p>
            <a:r>
              <a:rPr lang="en-AU" b="1" dirty="0" smtClean="0"/>
              <a:t>Wetland Benefits</a:t>
            </a:r>
            <a:endParaRPr lang="en-AU" b="1" dirty="0"/>
          </a:p>
        </p:txBody>
      </p:sp>
      <p:sp>
        <p:nvSpPr>
          <p:cNvPr id="3" name="Content Placeholder 2"/>
          <p:cNvSpPr>
            <a:spLocks noGrp="1"/>
          </p:cNvSpPr>
          <p:nvPr>
            <p:ph idx="1"/>
          </p:nvPr>
        </p:nvSpPr>
        <p:spPr>
          <a:xfrm>
            <a:off x="0" y="928670"/>
            <a:ext cx="9144000" cy="5929330"/>
          </a:xfrm>
        </p:spPr>
        <p:txBody>
          <a:bodyPr>
            <a:normAutofit/>
          </a:bodyPr>
          <a:lstStyle/>
          <a:p>
            <a:r>
              <a:rPr lang="en-AU" dirty="0" smtClean="0"/>
              <a:t>The wetland functions could be divided into three major divisions, such as hydrological function, biogeochemical function, and ecological function;</a:t>
            </a:r>
          </a:p>
          <a:p>
            <a:endParaRPr lang="en-AU" sz="800" dirty="0" smtClean="0"/>
          </a:p>
          <a:p>
            <a:r>
              <a:rPr lang="en-AU" dirty="0" smtClean="0"/>
              <a:t>Based on these three functions, socioeconomic benefits and services can be offered by wetlands ecosystem for the local community and stakeholders surrounding the wetlands;</a:t>
            </a:r>
          </a:p>
          <a:p>
            <a:endParaRPr lang="en-AU" sz="900" dirty="0" smtClean="0"/>
          </a:p>
          <a:p>
            <a:r>
              <a:rPr lang="en-AU" dirty="0" smtClean="0"/>
              <a:t>The wetlands of the country are diverse, and each has some special distinctive features in terms of </a:t>
            </a:r>
            <a:r>
              <a:rPr lang="en-AU" dirty="0" err="1" smtClean="0"/>
              <a:t>physiography</a:t>
            </a:r>
            <a:r>
              <a:rPr lang="en-AU" dirty="0" smtClean="0"/>
              <a:t>, seasonality, and use patterns;</a:t>
            </a:r>
          </a:p>
          <a:p>
            <a:endParaRPr lang="en-AU" sz="900" dirty="0" smtClean="0"/>
          </a:p>
          <a:p>
            <a:r>
              <a:rPr lang="en-AU" dirty="0" smtClean="0"/>
              <a:t>Wetlands of Bangladesh are one of the major sources of livelihoods particularly for cultivating food crops, vegetables, fishing, and pasture lands.</a:t>
            </a:r>
            <a:endParaRPr lang="en-A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33338" y="0"/>
            <a:ext cx="9077325" cy="6858000"/>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14290"/>
            <a:ext cx="8229600" cy="642942"/>
          </a:xfrm>
        </p:spPr>
        <p:txBody>
          <a:bodyPr>
            <a:normAutofit fontScale="90000"/>
          </a:bodyPr>
          <a:lstStyle/>
          <a:p>
            <a:r>
              <a:rPr lang="en-AU" b="1" dirty="0" smtClean="0"/>
              <a:t>Wetlands and climate change</a:t>
            </a:r>
            <a:endParaRPr lang="en-AU" b="1" dirty="0"/>
          </a:p>
        </p:txBody>
      </p:sp>
      <p:sp>
        <p:nvSpPr>
          <p:cNvPr id="3" name="Content Placeholder 2"/>
          <p:cNvSpPr>
            <a:spLocks noGrp="1"/>
          </p:cNvSpPr>
          <p:nvPr>
            <p:ph idx="1"/>
          </p:nvPr>
        </p:nvSpPr>
        <p:spPr>
          <a:xfrm>
            <a:off x="0" y="1000108"/>
            <a:ext cx="9144000" cy="5857892"/>
          </a:xfrm>
        </p:spPr>
        <p:txBody>
          <a:bodyPr>
            <a:normAutofit/>
          </a:bodyPr>
          <a:lstStyle/>
          <a:p>
            <a:r>
              <a:rPr lang="en-AU" sz="3200" dirty="0" smtClean="0"/>
              <a:t>Wetlands perform two important functions in relation to climate change;</a:t>
            </a:r>
          </a:p>
          <a:p>
            <a:endParaRPr lang="en-AU" sz="3200" dirty="0" smtClean="0"/>
          </a:p>
          <a:p>
            <a:r>
              <a:rPr lang="en-AU" sz="3200" dirty="0" smtClean="0"/>
              <a:t>They have mitigation effects through their ability to sink carbon, and adaptation effects through their ability to store and regulate water;</a:t>
            </a:r>
          </a:p>
          <a:p>
            <a:endParaRPr lang="en-AU" sz="3200" dirty="0" smtClean="0"/>
          </a:p>
          <a:p>
            <a:r>
              <a:rPr lang="en-AU" sz="3200" dirty="0" smtClean="0"/>
              <a:t>They also are emitters of nitrous oxide, a </a:t>
            </a:r>
            <a:r>
              <a:rPr lang="en-AU" sz="3200" dirty="0" err="1" smtClean="0"/>
              <a:t>ajor</a:t>
            </a:r>
            <a:r>
              <a:rPr lang="en-AU" sz="3200" dirty="0" smtClean="0"/>
              <a:t> greenhouse gas.</a:t>
            </a:r>
          </a:p>
          <a:p>
            <a:endParaRPr lang="en-AU" sz="900" dirty="0" smtClean="0"/>
          </a:p>
          <a:p>
            <a:pPr marL="0" indent="0">
              <a:buNone/>
            </a:pPr>
            <a:endParaRPr lang="en-AU" sz="2800" dirty="0" smtClean="0"/>
          </a:p>
          <a:p>
            <a:endParaRPr lang="en-AU"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404664"/>
            <a:ext cx="9001156" cy="5786454"/>
          </a:xfrm>
        </p:spPr>
        <p:txBody>
          <a:bodyPr>
            <a:normAutofit/>
          </a:bodyPr>
          <a:lstStyle/>
          <a:p>
            <a:pPr>
              <a:buNone/>
            </a:pPr>
            <a:r>
              <a:rPr lang="en-AU" sz="3200" b="1" dirty="0" smtClean="0"/>
              <a:t>Nitrous oxide production from wetland soils</a:t>
            </a:r>
          </a:p>
          <a:p>
            <a:r>
              <a:rPr lang="en-AU" sz="3200" dirty="0" smtClean="0"/>
              <a:t>Coastal wetlands, such as tropical mangroves and temperate salt marshes are known to be sinks of carbon, therefore mitigating climate change;</a:t>
            </a:r>
          </a:p>
          <a:p>
            <a:endParaRPr lang="en-AU" sz="3200" dirty="0" smtClean="0"/>
          </a:p>
          <a:p>
            <a:r>
              <a:rPr lang="en-AU" sz="3200" dirty="0" smtClean="0"/>
              <a:t>Wetlands are also emitters of nitrous oxide (N</a:t>
            </a:r>
            <a:r>
              <a:rPr lang="en-AU" sz="3200" baseline="-25000" dirty="0" smtClean="0"/>
              <a:t>2</a:t>
            </a:r>
            <a:r>
              <a:rPr lang="en-AU" sz="3200" dirty="0" smtClean="0"/>
              <a:t>O), which is a greenhouse gas with a global warming potential 300 times that of carbon dioxide and the dominant ozone depleting substance emitted in the 21st century achieved. </a:t>
            </a:r>
            <a:endParaRPr lang="en-AU" sz="3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7166"/>
            <a:ext cx="8229600" cy="642942"/>
          </a:xfrm>
        </p:spPr>
        <p:txBody>
          <a:bodyPr>
            <a:normAutofit fontScale="90000"/>
          </a:bodyPr>
          <a:lstStyle/>
          <a:p>
            <a:r>
              <a:rPr lang="en-AU" sz="4400" b="1" dirty="0" smtClean="0"/>
              <a:t>Conservation</a:t>
            </a:r>
            <a:endParaRPr lang="en-AU" b="1" dirty="0"/>
          </a:p>
        </p:txBody>
      </p:sp>
      <p:sp>
        <p:nvSpPr>
          <p:cNvPr id="3" name="Content Placeholder 2"/>
          <p:cNvSpPr>
            <a:spLocks noGrp="1"/>
          </p:cNvSpPr>
          <p:nvPr>
            <p:ph idx="1"/>
          </p:nvPr>
        </p:nvSpPr>
        <p:spPr>
          <a:xfrm>
            <a:off x="0" y="1000108"/>
            <a:ext cx="9144000" cy="5857892"/>
          </a:xfrm>
        </p:spPr>
        <p:txBody>
          <a:bodyPr/>
          <a:lstStyle/>
          <a:p>
            <a:r>
              <a:rPr lang="en-AU" dirty="0" smtClean="0"/>
              <a:t>Since the </a:t>
            </a:r>
            <a:r>
              <a:rPr lang="en-AU" dirty="0" err="1" smtClean="0"/>
              <a:t>1970s</a:t>
            </a:r>
            <a:r>
              <a:rPr lang="en-AU" dirty="0" smtClean="0"/>
              <a:t>, more focus has been put on preserving wetlands for their natural function yet by 1993 half the world's wetlands had been drained;</a:t>
            </a:r>
          </a:p>
          <a:p>
            <a:r>
              <a:rPr lang="en-AU" dirty="0" smtClean="0"/>
              <a:t>Wetlands provide a valuable flood control function;</a:t>
            </a:r>
          </a:p>
          <a:p>
            <a:r>
              <a:rPr lang="en-AU" dirty="0" smtClean="0"/>
              <a:t>Wetlands are very effective at filtering and cleaning water pollution;</a:t>
            </a:r>
          </a:p>
          <a:p>
            <a:r>
              <a:rPr lang="en-AU" dirty="0" smtClean="0"/>
              <a:t> To replace these wetland ecosystem services enormous amounts of money had to be spent on water purification plants, along with the remediation measures for controlling floods: dam and levee construction;</a:t>
            </a:r>
          </a:p>
          <a:p>
            <a:r>
              <a:rPr lang="en-AU" dirty="0" smtClean="0"/>
              <a:t>Wetlands are vital ecosystems that provide livelihoods for the millions of people who live in and around them;</a:t>
            </a:r>
            <a:endParaRPr lang="en-A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85728"/>
            <a:ext cx="8229600" cy="571504"/>
          </a:xfrm>
        </p:spPr>
        <p:txBody>
          <a:bodyPr>
            <a:normAutofit fontScale="90000"/>
          </a:bodyPr>
          <a:lstStyle/>
          <a:p>
            <a:r>
              <a:rPr lang="en-AU" b="1" dirty="0" smtClean="0"/>
              <a:t>Wetland functions</a:t>
            </a:r>
            <a:endParaRPr lang="en-AU" b="1" dirty="0"/>
          </a:p>
        </p:txBody>
      </p:sp>
      <p:sp>
        <p:nvSpPr>
          <p:cNvPr id="3" name="Content Placeholder 2"/>
          <p:cNvSpPr>
            <a:spLocks noGrp="1"/>
          </p:cNvSpPr>
          <p:nvPr>
            <p:ph idx="1"/>
          </p:nvPr>
        </p:nvSpPr>
        <p:spPr>
          <a:xfrm>
            <a:off x="0" y="928670"/>
            <a:ext cx="9144000" cy="5929330"/>
          </a:xfrm>
        </p:spPr>
        <p:txBody>
          <a:bodyPr>
            <a:normAutofit lnSpcReduction="10000"/>
          </a:bodyPr>
          <a:lstStyle/>
          <a:p>
            <a:r>
              <a:rPr lang="en-AU" dirty="0" smtClean="0"/>
              <a:t>The main functions performed by wetlands are water filtration, water storage, biological productivity, and provide habitat for wildlife;</a:t>
            </a:r>
          </a:p>
          <a:p>
            <a:endParaRPr lang="en-AU" sz="1000" dirty="0" smtClean="0"/>
          </a:p>
          <a:p>
            <a:pPr>
              <a:buNone/>
            </a:pPr>
            <a:r>
              <a:rPr lang="en-AU" b="1" dirty="0" smtClean="0"/>
              <a:t>Filtration</a:t>
            </a:r>
          </a:p>
          <a:p>
            <a:pPr>
              <a:buNone/>
            </a:pPr>
            <a:endParaRPr lang="en-AU" sz="900" b="1" dirty="0" smtClean="0"/>
          </a:p>
          <a:p>
            <a:pPr>
              <a:buNone/>
            </a:pPr>
            <a:r>
              <a:rPr lang="en-AU" dirty="0" smtClean="0"/>
              <a:t>Wetlands aid in water filtration by removing excess nutrients, slowing the water allowing particulates to settle out of the water which can then be absorbed into plant roots. </a:t>
            </a:r>
          </a:p>
          <a:p>
            <a:pPr>
              <a:buNone/>
            </a:pPr>
            <a:endParaRPr lang="en-AU" sz="900" dirty="0" smtClean="0"/>
          </a:p>
          <a:p>
            <a:pPr>
              <a:buNone/>
            </a:pPr>
            <a:r>
              <a:rPr lang="en-AU" dirty="0" smtClean="0"/>
              <a:t>Studies have shown that up to 92% of phosphorus and 95% of nitrogen can be removed from passing water through a wetland;</a:t>
            </a:r>
          </a:p>
          <a:p>
            <a:pPr>
              <a:buNone/>
            </a:pPr>
            <a:endParaRPr lang="en-AU" sz="800" dirty="0" smtClean="0"/>
          </a:p>
          <a:p>
            <a:pPr>
              <a:buNone/>
            </a:pPr>
            <a:r>
              <a:rPr lang="en-AU" dirty="0" smtClean="0"/>
              <a:t>Some wetland plants have even been found with accumulations of heavy metals more than 100,000 times that of the surrounding waters' concentration.</a:t>
            </a:r>
            <a:endParaRPr lang="en-A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57232"/>
            <a:ext cx="9144000" cy="6000768"/>
          </a:xfrm>
        </p:spPr>
        <p:txBody>
          <a:bodyPr/>
          <a:lstStyle/>
          <a:p>
            <a:pPr>
              <a:buNone/>
            </a:pPr>
            <a:r>
              <a:rPr lang="en-AU" b="1" dirty="0" smtClean="0"/>
              <a:t>Storage</a:t>
            </a:r>
          </a:p>
          <a:p>
            <a:pPr>
              <a:buNone/>
            </a:pPr>
            <a:endParaRPr lang="en-AU" sz="800" b="1" dirty="0" smtClean="0"/>
          </a:p>
          <a:p>
            <a:pPr>
              <a:buNone/>
            </a:pPr>
            <a:r>
              <a:rPr lang="en-AU" dirty="0" smtClean="0"/>
              <a:t>Wetlands can store approximately 1-1.5 million gallons of floodwater per acre;</a:t>
            </a:r>
          </a:p>
          <a:p>
            <a:pPr>
              <a:buNone/>
            </a:pPr>
            <a:endParaRPr lang="en-AU" dirty="0" smtClean="0"/>
          </a:p>
          <a:p>
            <a:pPr>
              <a:buNone/>
            </a:pPr>
            <a:r>
              <a:rPr lang="en-AU" b="1" dirty="0" smtClean="0"/>
              <a:t>Biological productivity</a:t>
            </a:r>
          </a:p>
          <a:p>
            <a:pPr>
              <a:buNone/>
            </a:pPr>
            <a:endParaRPr lang="en-AU" sz="900" b="1" dirty="0" smtClean="0"/>
          </a:p>
          <a:p>
            <a:pPr>
              <a:buNone/>
            </a:pPr>
            <a:r>
              <a:rPr lang="en-AU" dirty="0" smtClean="0"/>
              <a:t>Through wetlands ability to absorb nutrients, they are able to be highly biologically productive (able to biomass quickly). </a:t>
            </a:r>
          </a:p>
          <a:p>
            <a:pPr>
              <a:buNone/>
            </a:pPr>
            <a:endParaRPr lang="en-AU" sz="900" dirty="0" smtClean="0"/>
          </a:p>
          <a:p>
            <a:pPr>
              <a:buNone/>
            </a:pPr>
            <a:r>
              <a:rPr lang="en-AU" dirty="0" smtClean="0"/>
              <a:t>Freshwater wetlands are even comparable to tropical rainforests in plant productivity. Their ability to efficiently create biomass may become important to the development of alternative energy sources.</a:t>
            </a:r>
            <a:endParaRPr lang="en-A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000108"/>
            <a:ext cx="9144000" cy="5857892"/>
          </a:xfrm>
        </p:spPr>
        <p:txBody>
          <a:bodyPr/>
          <a:lstStyle/>
          <a:p>
            <a:pPr>
              <a:buNone/>
            </a:pPr>
            <a:r>
              <a:rPr lang="en-AU" b="1" dirty="0" smtClean="0"/>
              <a:t>Wildlife habitat</a:t>
            </a:r>
          </a:p>
          <a:p>
            <a:pPr>
              <a:buNone/>
            </a:pPr>
            <a:endParaRPr lang="en-AU" b="1" dirty="0" smtClean="0"/>
          </a:p>
          <a:p>
            <a:r>
              <a:rPr lang="en-AU" dirty="0" smtClean="0"/>
              <a:t>Wildlife Habitat is important not only for the conservation of species but also for a number of recreational opportunities;</a:t>
            </a:r>
          </a:p>
          <a:p>
            <a:endParaRPr lang="en-AU" dirty="0" smtClean="0"/>
          </a:p>
          <a:p>
            <a:pPr>
              <a:buNone/>
            </a:pPr>
            <a:r>
              <a:rPr lang="en-AU" sz="2400" b="1" dirty="0"/>
              <a:t>Flood control</a:t>
            </a:r>
          </a:p>
          <a:p>
            <a:pPr>
              <a:buNone/>
            </a:pPr>
            <a:endParaRPr lang="en-AU" sz="700" b="1" dirty="0"/>
          </a:p>
          <a:p>
            <a:pPr>
              <a:buNone/>
            </a:pPr>
            <a:r>
              <a:rPr lang="en-AU" sz="2400" dirty="0"/>
              <a:t>The most significant social and economic benefit that wetlands provide is flood control.</a:t>
            </a:r>
          </a:p>
          <a:p>
            <a:pPr marL="0" indent="0">
              <a:buNone/>
            </a:pP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28" descr="P:\JIM\Presentations\Images\Images For Pat to Remember\Wetlands2\Wetland Types\salt marsh.jpg"/>
          <p:cNvPicPr>
            <a:picLocks noChangeAspect="1" noChangeArrowheads="1"/>
          </p:cNvPicPr>
          <p:nvPr/>
        </p:nvPicPr>
        <p:blipFill>
          <a:blip r:embed="rId2"/>
          <a:srcRect/>
          <a:stretch>
            <a:fillRect/>
          </a:stretch>
        </p:blipFill>
        <p:spPr bwMode="auto">
          <a:xfrm>
            <a:off x="0" y="5752"/>
            <a:ext cx="9144000" cy="6865938"/>
          </a:xfrm>
          <a:prstGeom prst="rect">
            <a:avLst/>
          </a:prstGeom>
          <a:noFill/>
        </p:spPr>
      </p:pic>
      <p:sp>
        <p:nvSpPr>
          <p:cNvPr id="5" name="Text Box 1027"/>
          <p:cNvSpPr txBox="1">
            <a:spLocks noChangeArrowheads="1"/>
          </p:cNvSpPr>
          <p:nvPr/>
        </p:nvSpPr>
        <p:spPr bwMode="auto">
          <a:xfrm>
            <a:off x="419100" y="980728"/>
            <a:ext cx="8305800" cy="5273675"/>
          </a:xfrm>
          <a:prstGeom prst="rect">
            <a:avLst/>
          </a:prstGeom>
          <a:noFill/>
          <a:ln w="9525">
            <a:noFill/>
            <a:miter lim="800000"/>
            <a:headEnd/>
            <a:tailEnd/>
          </a:ln>
          <a:effectLst/>
        </p:spPr>
        <p:txBody>
          <a:bodyPr>
            <a:spAutoFit/>
          </a:bodyPr>
          <a:lstStyle/>
          <a:p>
            <a:pPr algn="ctr">
              <a:spcBef>
                <a:spcPct val="50000"/>
              </a:spcBef>
            </a:pPr>
            <a:r>
              <a:rPr lang="en-US" sz="3600" dirty="0">
                <a:solidFill>
                  <a:srgbClr val="CC3300"/>
                </a:solidFill>
                <a:effectLst>
                  <a:outerShdw blurRad="38100" dist="38100" dir="2700000" algn="tl">
                    <a:srgbClr val="000000"/>
                  </a:outerShdw>
                </a:effectLst>
                <a:latin typeface="Tahoma" pitchFamily="34" charset="0"/>
              </a:rPr>
              <a:t>Wetlands </a:t>
            </a:r>
            <a:endParaRPr lang="en-US" sz="3600" dirty="0">
              <a:solidFill>
                <a:srgbClr val="CC3300"/>
              </a:solidFill>
              <a:effectLst>
                <a:outerShdw blurRad="38100" dist="38100" dir="2700000" algn="tl">
                  <a:srgbClr val="000000"/>
                </a:outerShdw>
              </a:effectLst>
              <a:latin typeface="Comic Sans MS" pitchFamily="66" charset="0"/>
            </a:endParaRPr>
          </a:p>
          <a:p>
            <a:pPr>
              <a:spcBef>
                <a:spcPct val="50000"/>
              </a:spcBef>
            </a:pPr>
            <a:endParaRPr lang="en-US" sz="3200" dirty="0">
              <a:solidFill>
                <a:srgbClr val="00FCBA"/>
              </a:solidFill>
              <a:effectLst>
                <a:outerShdw blurRad="38100" dist="38100" dir="2700000" algn="tl">
                  <a:srgbClr val="000000"/>
                </a:outerShdw>
              </a:effectLst>
              <a:latin typeface="Comic Sans MS" pitchFamily="66" charset="0"/>
            </a:endParaRPr>
          </a:p>
          <a:p>
            <a:pPr>
              <a:spcBef>
                <a:spcPct val="50000"/>
              </a:spcBef>
            </a:pPr>
            <a:endParaRPr lang="en-US" sz="3200" dirty="0">
              <a:solidFill>
                <a:srgbClr val="00FCBA"/>
              </a:solidFill>
              <a:effectLst>
                <a:outerShdw blurRad="38100" dist="38100" dir="2700000" algn="tl">
                  <a:srgbClr val="000000"/>
                </a:outerShdw>
              </a:effectLst>
              <a:latin typeface="Comic Sans MS" pitchFamily="66" charset="0"/>
            </a:endParaRPr>
          </a:p>
          <a:p>
            <a:pPr>
              <a:spcBef>
                <a:spcPct val="50000"/>
              </a:spcBef>
            </a:pPr>
            <a:r>
              <a:rPr lang="en-US" sz="3200" dirty="0">
                <a:solidFill>
                  <a:srgbClr val="FFFF00"/>
                </a:solidFill>
                <a:effectLst>
                  <a:outerShdw blurRad="38100" dist="38100" dir="2700000" algn="tl">
                    <a:srgbClr val="000000"/>
                  </a:outerShdw>
                </a:effectLst>
                <a:latin typeface="Comic Sans MS" pitchFamily="66" charset="0"/>
              </a:rPr>
              <a:t>Wetlands are areas that are periodically or permanently inundated by surface or ground water and support vegetation adapted for life in saturated soil. Wetlands include swamps, marshes, bogs and similar areas.</a:t>
            </a:r>
            <a:endParaRPr lang="en-US" sz="3200" dirty="0">
              <a:solidFill>
                <a:srgbClr val="FFFF00"/>
              </a:solidFill>
              <a:effectLst>
                <a:outerShdw blurRad="38100" dist="38100" dir="2700000" algn="tl">
                  <a:srgbClr val="000000"/>
                </a:outerShdw>
              </a:effectLst>
              <a:latin typeface="Tahoma" pitchFamily="34" charset="0"/>
            </a:endParaRPr>
          </a:p>
        </p:txBody>
      </p:sp>
    </p:spTree>
    <p:extLst>
      <p:ext uri="{BB962C8B-B14F-4D97-AF65-F5344CB8AC3E}">
        <p14:creationId xmlns:p14="http://schemas.microsoft.com/office/powerpoint/2010/main" val="29683077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406" y="714356"/>
            <a:ext cx="9072594" cy="6143644"/>
          </a:xfrm>
        </p:spPr>
        <p:txBody>
          <a:bodyPr>
            <a:normAutofit lnSpcReduction="10000"/>
          </a:bodyPr>
          <a:lstStyle/>
          <a:p>
            <a:pPr>
              <a:buNone/>
            </a:pPr>
            <a:r>
              <a:rPr lang="en-AU" b="1" dirty="0" smtClean="0"/>
              <a:t>Food supply</a:t>
            </a:r>
          </a:p>
          <a:p>
            <a:r>
              <a:rPr lang="en-AU" dirty="0" smtClean="0"/>
              <a:t>Rice is the staple diet of nearly 3 billion people - half the world's population. It is grown in wetlands across Asia and west Africa, and in the United States.</a:t>
            </a:r>
          </a:p>
          <a:p>
            <a:endParaRPr lang="en-AU" dirty="0" smtClean="0"/>
          </a:p>
          <a:p>
            <a:pPr>
              <a:buNone/>
            </a:pPr>
            <a:r>
              <a:rPr lang="en-AU" b="1" dirty="0" smtClean="0"/>
              <a:t>Shoreline and storm protection</a:t>
            </a:r>
          </a:p>
          <a:p>
            <a:pPr>
              <a:buNone/>
            </a:pPr>
            <a:endParaRPr lang="en-AU" sz="900" dirty="0" smtClean="0"/>
          </a:p>
          <a:p>
            <a:r>
              <a:rPr lang="en-AU" dirty="0" smtClean="0"/>
              <a:t>The devastating effects of natural phenomena such as hurricanes, cyclones and tsunamis cannot be denied.</a:t>
            </a:r>
          </a:p>
          <a:p>
            <a:endParaRPr lang="en-AU" sz="800" dirty="0" smtClean="0"/>
          </a:p>
          <a:p>
            <a:r>
              <a:rPr lang="en-AU" dirty="0" smtClean="0"/>
              <a:t>Worldwide, an estimated 200 million people who live in low-lying coastal regions are at potential risk from catastrophic flooding. </a:t>
            </a:r>
          </a:p>
          <a:p>
            <a:endParaRPr lang="en-AU" sz="800" dirty="0" smtClean="0"/>
          </a:p>
          <a:p>
            <a:r>
              <a:rPr lang="en-AU" dirty="0" smtClean="0"/>
              <a:t>Coastal wetlands – such as reefs, mangroves and </a:t>
            </a:r>
            <a:r>
              <a:rPr lang="en-AU" dirty="0" err="1" smtClean="0"/>
              <a:t>saltmarshes</a:t>
            </a:r>
            <a:r>
              <a:rPr lang="en-AU" dirty="0" smtClean="0"/>
              <a:t> – act as frontline defences against potential devastation. </a:t>
            </a:r>
          </a:p>
          <a:p>
            <a:endParaRPr lang="en-A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57232"/>
            <a:ext cx="9144000" cy="6000768"/>
          </a:xfrm>
        </p:spPr>
        <p:txBody>
          <a:bodyPr>
            <a:normAutofit/>
          </a:bodyPr>
          <a:lstStyle/>
          <a:p>
            <a:pPr>
              <a:buNone/>
            </a:pPr>
            <a:r>
              <a:rPr lang="en-AU" b="1" dirty="0" smtClean="0"/>
              <a:t>Cultural value</a:t>
            </a:r>
          </a:p>
          <a:p>
            <a:pPr>
              <a:buNone/>
            </a:pPr>
            <a:endParaRPr lang="en-AU" sz="900" b="1" dirty="0" smtClean="0"/>
          </a:p>
          <a:p>
            <a:pPr>
              <a:buNone/>
            </a:pPr>
            <a:r>
              <a:rPr lang="en-AU" dirty="0" smtClean="0"/>
              <a:t>Throughout history humans have gathered around wetlands and these areas have played an important part in human development and are of significant religious, historical or </a:t>
            </a:r>
            <a:r>
              <a:rPr lang="en-AU" dirty="0" err="1" smtClean="0"/>
              <a:t>archeological</a:t>
            </a:r>
            <a:r>
              <a:rPr lang="en-AU" dirty="0" smtClean="0"/>
              <a:t> value to many cultures around the world. </a:t>
            </a:r>
          </a:p>
          <a:p>
            <a:pPr>
              <a:buNone/>
            </a:pPr>
            <a:endParaRPr lang="en-AU" sz="800" dirty="0" smtClean="0"/>
          </a:p>
          <a:p>
            <a:pPr>
              <a:buNone/>
            </a:pPr>
            <a:r>
              <a:rPr lang="en-AU" b="1" dirty="0" smtClean="0"/>
              <a:t>Materials and Medicines</a:t>
            </a:r>
          </a:p>
          <a:p>
            <a:pPr>
              <a:buNone/>
            </a:pPr>
            <a:endParaRPr lang="en-AU" sz="1000" b="1" dirty="0" smtClean="0"/>
          </a:p>
          <a:p>
            <a:pPr>
              <a:buNone/>
            </a:pPr>
            <a:r>
              <a:rPr lang="en-AU" dirty="0" smtClean="0"/>
              <a:t>Wetlands yield </a:t>
            </a:r>
            <a:r>
              <a:rPr lang="en-AU" dirty="0" err="1" smtClean="0"/>
              <a:t>fuelwood</a:t>
            </a:r>
            <a:r>
              <a:rPr lang="en-AU" dirty="0" smtClean="0"/>
              <a:t> for cooking, thatch for roofing, fibres for textiles and paper making, and timber for building. </a:t>
            </a:r>
          </a:p>
          <a:p>
            <a:pPr>
              <a:buNone/>
            </a:pPr>
            <a:endParaRPr lang="en-AU" sz="900" dirty="0" smtClean="0"/>
          </a:p>
          <a:p>
            <a:pPr>
              <a:buNone/>
            </a:pPr>
            <a:r>
              <a:rPr lang="en-AU" dirty="0" smtClean="0"/>
              <a:t>Medicines are extracted from their bark, leaves, and fruits, and they also provide tannins and dyes, used extensively in the treatment of leather.</a:t>
            </a:r>
            <a:endParaRPr lang="en-A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76672"/>
            <a:ext cx="9001156" cy="5929354"/>
          </a:xfrm>
        </p:spPr>
        <p:txBody>
          <a:bodyPr>
            <a:normAutofit/>
          </a:bodyPr>
          <a:lstStyle/>
          <a:p>
            <a:pPr>
              <a:buNone/>
            </a:pPr>
            <a:endParaRPr lang="en-AU" sz="800" dirty="0" smtClean="0"/>
          </a:p>
          <a:p>
            <a:pPr>
              <a:buNone/>
            </a:pPr>
            <a:r>
              <a:rPr lang="en-AU" sz="3200" b="1" dirty="0" smtClean="0"/>
              <a:t>Vital habitat</a:t>
            </a:r>
          </a:p>
          <a:p>
            <a:pPr>
              <a:buNone/>
            </a:pPr>
            <a:r>
              <a:rPr lang="en-AU" sz="3200" dirty="0" smtClean="0"/>
              <a:t>It has been estimated that freshwater wetlands hold more than 40% of all the world’s species and 12% of all animal species. Individual wetlands can be extremely important in supporting high numbers of endemic species.</a:t>
            </a:r>
          </a:p>
          <a:p>
            <a:pPr>
              <a:buNone/>
            </a:pPr>
            <a:endParaRPr lang="en-AU" sz="3200" dirty="0" smtClean="0"/>
          </a:p>
          <a:p>
            <a:pPr>
              <a:buNone/>
            </a:pPr>
            <a:r>
              <a:rPr lang="en-AU" sz="3200" dirty="0" smtClean="0"/>
              <a:t>Wetlands provide a nursery habitat for many commercially important fish species that are harvested outside the wetland.</a:t>
            </a:r>
          </a:p>
          <a:p>
            <a:pPr>
              <a:buNone/>
            </a:pPr>
            <a:endParaRPr lang="en-AU" sz="900"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0" y="0"/>
            <a:ext cx="9248775" cy="6896100"/>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0" y="0"/>
            <a:ext cx="9248775" cy="6857999"/>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887" y="1340768"/>
            <a:ext cx="9144000" cy="4805156"/>
          </a:xfrm>
        </p:spPr>
        <p:txBody>
          <a:bodyPr/>
          <a:lstStyle/>
          <a:p>
            <a:pPr marL="1588" indent="-1588">
              <a:lnSpc>
                <a:spcPct val="90000"/>
              </a:lnSpc>
              <a:spcAft>
                <a:spcPts val="600"/>
              </a:spcAft>
              <a:defRPr/>
            </a:pPr>
            <a:r>
              <a:rPr lang="en-US" b="1" dirty="0">
                <a:solidFill>
                  <a:srgbClr val="CC0000"/>
                </a:solidFill>
                <a:latin typeface="Verdana" pitchFamily="34" charset="0"/>
              </a:rPr>
              <a:t>Areas of Marsh, bog, peat land or water, whether natural or artificial, permanent or temporary, with water that is static or flowing, fresh, brackish or salt, including areas marine water the depth of which at low tides does not exceed six meters.</a:t>
            </a:r>
          </a:p>
          <a:p>
            <a:pPr marL="1588" indent="-1588">
              <a:lnSpc>
                <a:spcPct val="90000"/>
              </a:lnSpc>
              <a:spcAft>
                <a:spcPts val="600"/>
              </a:spcAft>
              <a:defRPr/>
            </a:pPr>
            <a:endParaRPr lang="en-US" b="1" dirty="0">
              <a:solidFill>
                <a:srgbClr val="CC0000"/>
              </a:solidFill>
              <a:latin typeface="Verdana" pitchFamily="34" charset="0"/>
            </a:endParaRPr>
          </a:p>
          <a:p>
            <a:pPr marL="1588" indent="-1588">
              <a:lnSpc>
                <a:spcPct val="90000"/>
              </a:lnSpc>
              <a:spcAft>
                <a:spcPts val="600"/>
              </a:spcAft>
              <a:defRPr/>
            </a:pPr>
            <a:r>
              <a:rPr lang="en-US" b="1" dirty="0">
                <a:solidFill>
                  <a:schemeClr val="accent6">
                    <a:lumMod val="75000"/>
                  </a:schemeClr>
                </a:solidFill>
                <a:latin typeface="Verdana" pitchFamily="34" charset="0"/>
              </a:rPr>
              <a:t>More than </a:t>
            </a:r>
            <a:r>
              <a:rPr lang="en-US" b="1" dirty="0" smtClean="0">
                <a:solidFill>
                  <a:schemeClr val="accent6">
                    <a:lumMod val="75000"/>
                  </a:schemeClr>
                </a:solidFill>
                <a:latin typeface="Verdana" pitchFamily="34" charset="0"/>
              </a:rPr>
              <a:t>half of </a:t>
            </a:r>
            <a:r>
              <a:rPr lang="en-US" b="1" dirty="0">
                <a:solidFill>
                  <a:schemeClr val="accent6">
                    <a:lumMod val="75000"/>
                  </a:schemeClr>
                </a:solidFill>
                <a:latin typeface="Verdana" pitchFamily="34" charset="0"/>
              </a:rPr>
              <a:t>the country’s landmass may be classified as wetlands according to this definition given by </a:t>
            </a:r>
            <a:r>
              <a:rPr lang="en-US" b="1" dirty="0" err="1">
                <a:solidFill>
                  <a:schemeClr val="accent6">
                    <a:lumMod val="75000"/>
                  </a:schemeClr>
                </a:solidFill>
                <a:latin typeface="Verdana" pitchFamily="34" charset="0"/>
              </a:rPr>
              <a:t>Ramsar</a:t>
            </a:r>
            <a:r>
              <a:rPr lang="en-US" b="1" dirty="0">
                <a:solidFill>
                  <a:schemeClr val="accent6">
                    <a:lumMod val="75000"/>
                  </a:schemeClr>
                </a:solidFill>
                <a:latin typeface="Verdana" pitchFamily="34" charset="0"/>
              </a:rPr>
              <a:t> Convention (IUCN 2005).</a:t>
            </a:r>
          </a:p>
          <a:p>
            <a:pPr marL="0" indent="0">
              <a:buNone/>
            </a:pPr>
            <a:endParaRPr lang="en-AU" dirty="0"/>
          </a:p>
        </p:txBody>
      </p:sp>
      <p:sp>
        <p:nvSpPr>
          <p:cNvPr id="4" name="AutoShape 2"/>
          <p:cNvSpPr txBox="1">
            <a:spLocks noChangeArrowheads="1"/>
          </p:cNvSpPr>
          <p:nvPr/>
        </p:nvSpPr>
        <p:spPr>
          <a:xfrm>
            <a:off x="0" y="260648"/>
            <a:ext cx="8534400" cy="504056"/>
          </a:xfrm>
          <a:prstGeom prst="rect">
            <a:avLst/>
          </a:prstGeom>
        </p:spPr>
        <p:txBody>
          <a:bodyPr>
            <a:noAutofit/>
          </a:bodyPr>
          <a:lstStyle/>
          <a:p>
            <a:pPr eaLnBrk="1" fontAlgn="auto" hangingPunct="1">
              <a:spcAft>
                <a:spcPts val="0"/>
              </a:spcAft>
              <a:defRPr/>
            </a:pPr>
            <a:r>
              <a:rPr lang="en-US" sz="2800" b="1" cap="all" dirty="0">
                <a:solidFill>
                  <a:srgbClr val="0000FF"/>
                </a:solidFill>
                <a:effectLst>
                  <a:reflection blurRad="12700" stA="48000" endA="300" endPos="55000" dir="5400000" sy="-90000" algn="bl" rotWithShape="0"/>
                </a:effectLst>
                <a:latin typeface="Verdana" pitchFamily="34" charset="0"/>
                <a:ea typeface="+mj-ea"/>
                <a:cs typeface="+mj-cs"/>
              </a:rPr>
              <a:t>Definition…</a:t>
            </a:r>
            <a:endParaRPr lang="nl-NL" sz="2800" b="1" cap="all" dirty="0">
              <a:solidFill>
                <a:srgbClr val="0000FF"/>
              </a:solidFill>
              <a:effectLst>
                <a:reflection blurRad="12700" stA="48000" endA="300" endPos="55000" dir="5400000" sy="-90000" algn="bl" rotWithShape="0"/>
              </a:effectLst>
              <a:latin typeface="Verdana" pitchFamily="34" charset="0"/>
              <a:ea typeface="+mj-ea"/>
              <a:cs typeface="+mj-cs"/>
            </a:endParaRPr>
          </a:p>
        </p:txBody>
      </p:sp>
    </p:spTree>
    <p:extLst>
      <p:ext uri="{BB962C8B-B14F-4D97-AF65-F5344CB8AC3E}">
        <p14:creationId xmlns:p14="http://schemas.microsoft.com/office/powerpoint/2010/main" val="1703151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219"/>
            <a:ext cx="8229600" cy="571504"/>
          </a:xfrm>
        </p:spPr>
        <p:txBody>
          <a:bodyPr>
            <a:noAutofit/>
          </a:bodyPr>
          <a:lstStyle/>
          <a:p>
            <a:r>
              <a:rPr lang="en-AU" sz="4000" dirty="0" smtClean="0"/>
              <a:t>WETLANDS</a:t>
            </a:r>
            <a:endParaRPr lang="en-AU" sz="4000" dirty="0"/>
          </a:p>
        </p:txBody>
      </p:sp>
      <p:sp>
        <p:nvSpPr>
          <p:cNvPr id="3" name="Content Placeholder 2"/>
          <p:cNvSpPr>
            <a:spLocks noGrp="1"/>
          </p:cNvSpPr>
          <p:nvPr>
            <p:ph idx="1"/>
          </p:nvPr>
        </p:nvSpPr>
        <p:spPr>
          <a:xfrm>
            <a:off x="0" y="785794"/>
            <a:ext cx="9144000" cy="6072206"/>
          </a:xfrm>
        </p:spPr>
        <p:txBody>
          <a:bodyPr>
            <a:normAutofit/>
          </a:bodyPr>
          <a:lstStyle/>
          <a:p>
            <a:r>
              <a:rPr lang="en-AU" dirty="0" smtClean="0"/>
              <a:t>The total area of wetlands in Bangladesh is estimated to be 70000 to 80000 square km, i.e., about 50% of the total national land;</a:t>
            </a:r>
          </a:p>
          <a:p>
            <a:endParaRPr lang="en-AU" sz="800" dirty="0" smtClean="0"/>
          </a:p>
          <a:p>
            <a:r>
              <a:rPr lang="en-AU" dirty="0" smtClean="0"/>
              <a:t>These include rivers, estuaries, mangrove swamps, marsh (</a:t>
            </a:r>
            <a:r>
              <a:rPr lang="en-AU" dirty="0" err="1" smtClean="0"/>
              <a:t>haor</a:t>
            </a:r>
            <a:r>
              <a:rPr lang="en-AU" dirty="0" smtClean="0"/>
              <a:t>), oxbow lake (</a:t>
            </a:r>
            <a:r>
              <a:rPr lang="en-AU" dirty="0" err="1" smtClean="0"/>
              <a:t>baor</a:t>
            </a:r>
            <a:r>
              <a:rPr lang="en-AU" dirty="0" smtClean="0"/>
              <a:t>) and </a:t>
            </a:r>
            <a:r>
              <a:rPr lang="en-AU" dirty="0" err="1" smtClean="0"/>
              <a:t>beels</a:t>
            </a:r>
            <a:r>
              <a:rPr lang="en-AU" dirty="0" smtClean="0"/>
              <a:t>, water storage reservoirs, fish ponds, and some other lands, which suffer from seasonal inundation;</a:t>
            </a:r>
          </a:p>
          <a:p>
            <a:endParaRPr lang="en-AU" sz="800" dirty="0" smtClean="0"/>
          </a:p>
          <a:p>
            <a:r>
              <a:rPr lang="en-AU" dirty="0" smtClean="0"/>
              <a:t>The wetlands of Bangladesh have suffered drastically from the impacts of increasing human population;</a:t>
            </a:r>
          </a:p>
          <a:p>
            <a:endParaRPr lang="en-AU" sz="800" dirty="0" smtClean="0"/>
          </a:p>
          <a:p>
            <a:r>
              <a:rPr lang="en-AU" dirty="0" smtClean="0"/>
              <a:t>In the Ganges-Brahmaputra-</a:t>
            </a:r>
            <a:r>
              <a:rPr lang="en-AU" dirty="0" err="1" smtClean="0"/>
              <a:t>Meghna</a:t>
            </a:r>
            <a:r>
              <a:rPr lang="en-AU" dirty="0" smtClean="0"/>
              <a:t> floodplain alone approximately 2.1 million ha of wetlands have been lost to flood control, drainage, and irrigation development;</a:t>
            </a: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14290"/>
            <a:ext cx="8501122" cy="571504"/>
          </a:xfrm>
        </p:spPr>
        <p:txBody>
          <a:bodyPr>
            <a:noAutofit/>
          </a:bodyPr>
          <a:lstStyle/>
          <a:p>
            <a:r>
              <a:rPr lang="en-AU" sz="3200" b="1" dirty="0" smtClean="0"/>
              <a:t>Geographical location and physical characteristics</a:t>
            </a:r>
            <a:endParaRPr lang="en-AU" sz="3200" b="1" dirty="0"/>
          </a:p>
        </p:txBody>
      </p:sp>
      <p:sp>
        <p:nvSpPr>
          <p:cNvPr id="3" name="Content Placeholder 2"/>
          <p:cNvSpPr>
            <a:spLocks noGrp="1"/>
          </p:cNvSpPr>
          <p:nvPr>
            <p:ph idx="1"/>
          </p:nvPr>
        </p:nvSpPr>
        <p:spPr>
          <a:xfrm>
            <a:off x="0" y="1071546"/>
            <a:ext cx="9144000" cy="5786454"/>
          </a:xfrm>
        </p:spPr>
        <p:txBody>
          <a:bodyPr/>
          <a:lstStyle/>
          <a:p>
            <a:r>
              <a:rPr lang="en-AU" dirty="0" err="1" smtClean="0"/>
              <a:t>Banglades</a:t>
            </a:r>
            <a:r>
              <a:rPr lang="en-AU" dirty="0" smtClean="0"/>
              <a:t> consists mainly of floodplains, except terraces in the </a:t>
            </a:r>
            <a:r>
              <a:rPr lang="en-AU" dirty="0" err="1" smtClean="0"/>
              <a:t>Madhupur</a:t>
            </a:r>
            <a:r>
              <a:rPr lang="en-AU" dirty="0" smtClean="0"/>
              <a:t>, </a:t>
            </a:r>
            <a:r>
              <a:rPr lang="en-AU" dirty="0" err="1" smtClean="0"/>
              <a:t>Barind</a:t>
            </a:r>
            <a:r>
              <a:rPr lang="en-AU" dirty="0" smtClean="0"/>
              <a:t> tract, and hills in </a:t>
            </a:r>
            <a:r>
              <a:rPr lang="en-AU" dirty="0" err="1" smtClean="0"/>
              <a:t>Sylhet</a:t>
            </a:r>
            <a:r>
              <a:rPr lang="en-AU" dirty="0" smtClean="0"/>
              <a:t> and Chittagong hill tracts.</a:t>
            </a:r>
          </a:p>
          <a:p>
            <a:endParaRPr lang="en-AU" dirty="0" smtClean="0"/>
          </a:p>
          <a:p>
            <a:r>
              <a:rPr lang="en-AU" dirty="0" smtClean="0"/>
              <a:t>Three major types of landscapes in Bangladesh: </a:t>
            </a:r>
          </a:p>
          <a:p>
            <a:endParaRPr lang="en-AU" dirty="0" smtClean="0"/>
          </a:p>
          <a:p>
            <a:pPr lvl="1"/>
            <a:r>
              <a:rPr lang="en-AU" dirty="0" smtClean="0"/>
              <a:t>Floodplains (80% of total land), Terraces (8%), and Hills (12%)</a:t>
            </a:r>
          </a:p>
          <a:p>
            <a:pPr lvl="1"/>
            <a:r>
              <a:rPr lang="en-AU" dirty="0" smtClean="0"/>
              <a:t> </a:t>
            </a:r>
          </a:p>
          <a:p>
            <a:r>
              <a:rPr lang="en-AU" dirty="0" smtClean="0"/>
              <a:t> Except the eastern hilly region, the country mostly lies in the delta of the three active rivers, i.e., the Ganges, Brahmaputra, and </a:t>
            </a:r>
            <a:r>
              <a:rPr lang="en-AU" dirty="0" err="1" smtClean="0"/>
              <a:t>Meghna</a:t>
            </a:r>
            <a:r>
              <a:rPr lang="en-AU" dirty="0"/>
              <a:t>.</a:t>
            </a:r>
            <a:endParaRPr lang="en-AU" dirty="0" smtClean="0"/>
          </a:p>
          <a:p>
            <a:endParaRPr lang="en-AU" dirty="0" smtClean="0"/>
          </a:p>
          <a:p>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28670"/>
            <a:ext cx="9144000" cy="5929330"/>
          </a:xfrm>
        </p:spPr>
        <p:txBody>
          <a:bodyPr/>
          <a:lstStyle/>
          <a:p>
            <a:r>
              <a:rPr lang="en-AU" dirty="0" smtClean="0"/>
              <a:t>Wetlands are critically important in Bangladesh for human settlements, biodiversity, fisheries, agricultural diversity, navigation and communication, flood water management, water reservoir, ecotourism development, and indigenous cultural conservation.</a:t>
            </a:r>
          </a:p>
          <a:p>
            <a:endParaRPr lang="en-AU" sz="900" dirty="0" smtClean="0"/>
          </a:p>
          <a:p>
            <a:r>
              <a:rPr lang="en-AU" dirty="0" smtClean="0"/>
              <a:t>Wetlands can be divided into six major divisions, such as </a:t>
            </a:r>
          </a:p>
          <a:p>
            <a:pPr marL="514350" indent="-514350">
              <a:buFont typeface="+mj-lt"/>
              <a:buAutoNum type="arabicPeriod"/>
            </a:pPr>
            <a:r>
              <a:rPr lang="en-AU" dirty="0" smtClean="0"/>
              <a:t>The Ganges-Brahmaputra-</a:t>
            </a:r>
            <a:r>
              <a:rPr lang="en-AU" dirty="0" err="1" smtClean="0"/>
              <a:t>Meghna</a:t>
            </a:r>
            <a:r>
              <a:rPr lang="en-AU" dirty="0" smtClean="0"/>
              <a:t> floodplain basins,</a:t>
            </a:r>
          </a:p>
          <a:p>
            <a:pPr marL="514350" indent="-514350">
              <a:buFont typeface="+mj-lt"/>
              <a:buAutoNum type="arabicPeriod"/>
            </a:pPr>
            <a:r>
              <a:rPr lang="en-AU" dirty="0" smtClean="0"/>
              <a:t>The </a:t>
            </a:r>
            <a:r>
              <a:rPr lang="en-AU" dirty="0" err="1" smtClean="0"/>
              <a:t>haor</a:t>
            </a:r>
            <a:r>
              <a:rPr lang="en-AU" dirty="0" smtClean="0"/>
              <a:t> basin of north-east region,</a:t>
            </a:r>
          </a:p>
          <a:p>
            <a:pPr marL="514350" indent="-514350">
              <a:buFont typeface="+mj-lt"/>
              <a:buAutoNum type="arabicPeriod"/>
            </a:pPr>
            <a:r>
              <a:rPr lang="en-AU" dirty="0" smtClean="0"/>
              <a:t>Lower </a:t>
            </a:r>
            <a:r>
              <a:rPr lang="en-AU" dirty="0" err="1" smtClean="0"/>
              <a:t>Punarbhaba</a:t>
            </a:r>
            <a:r>
              <a:rPr lang="en-AU" dirty="0" smtClean="0"/>
              <a:t> floodplain,</a:t>
            </a:r>
          </a:p>
          <a:p>
            <a:pPr marL="514350" indent="-514350">
              <a:buFont typeface="+mj-lt"/>
              <a:buAutoNum type="arabicPeriod"/>
            </a:pPr>
            <a:r>
              <a:rPr lang="en-AU" dirty="0" err="1" smtClean="0"/>
              <a:t>Gopalganj</a:t>
            </a:r>
            <a:r>
              <a:rPr lang="en-AU" dirty="0" smtClean="0"/>
              <a:t>-Khulna </a:t>
            </a:r>
            <a:r>
              <a:rPr lang="en-AU" dirty="0" err="1" smtClean="0"/>
              <a:t>beels</a:t>
            </a:r>
            <a:r>
              <a:rPr lang="en-AU" dirty="0" smtClean="0"/>
              <a:t>, </a:t>
            </a:r>
          </a:p>
          <a:p>
            <a:pPr marL="514350" indent="-514350">
              <a:buFont typeface="+mj-lt"/>
              <a:buAutoNum type="arabicPeriod"/>
            </a:pPr>
            <a:r>
              <a:rPr lang="en-AU" dirty="0" err="1" smtClean="0"/>
              <a:t>Chalan</a:t>
            </a:r>
            <a:r>
              <a:rPr lang="en-AU" dirty="0" smtClean="0"/>
              <a:t> </a:t>
            </a:r>
            <a:r>
              <a:rPr lang="en-AU" dirty="0" err="1" smtClean="0"/>
              <a:t>beel</a:t>
            </a:r>
            <a:r>
              <a:rPr lang="en-AU" dirty="0" smtClean="0"/>
              <a:t>, and </a:t>
            </a:r>
          </a:p>
          <a:p>
            <a:pPr marL="514350" indent="-514350">
              <a:buFont typeface="+mj-lt"/>
              <a:buAutoNum type="arabicPeriod"/>
            </a:pPr>
            <a:r>
              <a:rPr lang="en-AU" dirty="0" err="1" smtClean="0"/>
              <a:t>Surma-Kushiyara</a:t>
            </a:r>
            <a:r>
              <a:rPr lang="en-AU" dirty="0" smtClean="0"/>
              <a:t> floodplain;</a:t>
            </a:r>
          </a:p>
          <a:p>
            <a:endParaRPr lang="en-AU" dirty="0"/>
          </a:p>
        </p:txBody>
      </p:sp>
      <p:sp>
        <p:nvSpPr>
          <p:cNvPr id="4" name="Title 1"/>
          <p:cNvSpPr txBox="1">
            <a:spLocks/>
          </p:cNvSpPr>
          <p:nvPr/>
        </p:nvSpPr>
        <p:spPr>
          <a:xfrm>
            <a:off x="323528" y="188640"/>
            <a:ext cx="8229600" cy="642942"/>
          </a:xfrm>
          <a:prstGeom prst="rect">
            <a:avLst/>
          </a:prstGeom>
        </p:spPr>
        <p:txBody>
          <a:bodyPr vert="horz" lIns="0" rIns="0" bIns="0" anchor="b">
            <a:normAutofit fontScale="90000" lnSpcReduction="2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AU" dirty="0" smtClean="0"/>
              <a:t>Wetland types in Bangladesh</a:t>
            </a: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142852"/>
            <a:ext cx="8229600" cy="571504"/>
          </a:xfrm>
        </p:spPr>
        <p:txBody>
          <a:bodyPr>
            <a:normAutofit fontScale="90000"/>
          </a:bodyPr>
          <a:lstStyle/>
          <a:p>
            <a:endParaRPr lang="en-AU" dirty="0"/>
          </a:p>
        </p:txBody>
      </p:sp>
      <p:sp>
        <p:nvSpPr>
          <p:cNvPr id="3" name="Content Placeholder 2"/>
          <p:cNvSpPr>
            <a:spLocks noGrp="1"/>
          </p:cNvSpPr>
          <p:nvPr>
            <p:ph idx="1"/>
          </p:nvPr>
        </p:nvSpPr>
        <p:spPr>
          <a:xfrm>
            <a:off x="0" y="785794"/>
            <a:ext cx="9144000" cy="214314"/>
          </a:xfrm>
        </p:spPr>
        <p:txBody>
          <a:bodyPr>
            <a:normAutofit fontScale="40000" lnSpcReduction="20000"/>
          </a:bodyPr>
          <a:lstStyle/>
          <a:p>
            <a:endParaRPr lang="en-AU" dirty="0"/>
          </a:p>
        </p:txBody>
      </p:sp>
      <p:pic>
        <p:nvPicPr>
          <p:cNvPr id="1026" name="Picture 2"/>
          <p:cNvPicPr>
            <a:picLocks noChangeAspect="1" noChangeArrowheads="1"/>
          </p:cNvPicPr>
          <p:nvPr/>
        </p:nvPicPr>
        <p:blipFill>
          <a:blip r:embed="rId2"/>
          <a:srcRect/>
          <a:stretch>
            <a:fillRect/>
          </a:stretch>
        </p:blipFill>
        <p:spPr bwMode="auto">
          <a:xfrm>
            <a:off x="1" y="0"/>
            <a:ext cx="9144000" cy="6857999"/>
          </a:xfrm>
          <a:prstGeom prst="rect">
            <a:avLst/>
          </a:prstGeom>
          <a:noFill/>
          <a:ln w="9525">
            <a:noFill/>
            <a:miter lim="800000"/>
            <a:headEnd/>
            <a:tailEnd/>
          </a:ln>
          <a:effectLst/>
        </p:spPr>
      </p:pic>
      <p:sp>
        <p:nvSpPr>
          <p:cNvPr id="5" name="Rectangle 4"/>
          <p:cNvSpPr/>
          <p:nvPr/>
        </p:nvSpPr>
        <p:spPr>
          <a:xfrm>
            <a:off x="0" y="0"/>
            <a:ext cx="9144000" cy="461665"/>
          </a:xfrm>
          <a:prstGeom prst="rect">
            <a:avLst/>
          </a:prstGeom>
        </p:spPr>
        <p:txBody>
          <a:bodyPr wrap="square">
            <a:spAutoFit/>
          </a:bodyPr>
          <a:lstStyle/>
          <a:p>
            <a:r>
              <a:rPr lang="en-AU" sz="2400" b="1" dirty="0" smtClean="0">
                <a:solidFill>
                  <a:srgbClr val="FF0000"/>
                </a:solidFill>
              </a:rPr>
              <a:t>The area and locations of designated wetlands in Bangladesh</a:t>
            </a:r>
            <a:endParaRPr lang="en-AU" sz="2400" b="1" dirty="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214282" y="28806"/>
            <a:ext cx="8752356" cy="6829193"/>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14290"/>
            <a:ext cx="8229600" cy="571504"/>
          </a:xfrm>
        </p:spPr>
        <p:txBody>
          <a:bodyPr>
            <a:noAutofit/>
          </a:bodyPr>
          <a:lstStyle/>
          <a:p>
            <a:r>
              <a:rPr lang="en-AU" sz="3200" b="1" dirty="0" smtClean="0"/>
              <a:t>Wetlands value and wetland ecosystem services</a:t>
            </a:r>
            <a:endParaRPr lang="en-AU" sz="3200" b="1" dirty="0"/>
          </a:p>
        </p:txBody>
      </p:sp>
      <p:sp>
        <p:nvSpPr>
          <p:cNvPr id="3" name="Content Placeholder 2"/>
          <p:cNvSpPr>
            <a:spLocks noGrp="1"/>
          </p:cNvSpPr>
          <p:nvPr>
            <p:ph idx="1"/>
          </p:nvPr>
        </p:nvSpPr>
        <p:spPr>
          <a:xfrm>
            <a:off x="0" y="1214422"/>
            <a:ext cx="9144000" cy="5643578"/>
          </a:xfrm>
        </p:spPr>
        <p:txBody>
          <a:bodyPr>
            <a:normAutofit/>
          </a:bodyPr>
          <a:lstStyle/>
          <a:p>
            <a:r>
              <a:rPr lang="en-AU" dirty="0" smtClean="0"/>
              <a:t>Wetlands ecosystem is playing a coordinating role between aquatic and terrestrial ecosystems. Aquatic and terrestrial ecosystems are dependent on wetlands and its ecosystem functions;</a:t>
            </a:r>
          </a:p>
          <a:p>
            <a:endParaRPr lang="en-AU" sz="900" dirty="0" smtClean="0"/>
          </a:p>
          <a:p>
            <a:r>
              <a:rPr lang="en-AU" dirty="0" smtClean="0"/>
              <a:t>The functions of wetlands have made a bridge between aquatic and terrestrial ecosystems. </a:t>
            </a:r>
          </a:p>
          <a:p>
            <a:endParaRPr lang="en-AU" sz="900" dirty="0" smtClean="0"/>
          </a:p>
          <a:p>
            <a:r>
              <a:rPr lang="en-AU" dirty="0" smtClean="0"/>
              <a:t>Wetlands also support a significant range of other activities, such as extraction of reed and harvesting of edible aquatic vegetation and their products, like medicinal herbs, shell, etc.</a:t>
            </a:r>
            <a:endParaRPr lang="en-A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887</TotalTime>
  <Words>1036</Words>
  <Application>Microsoft Office PowerPoint</Application>
  <PresentationFormat>On-screen Show (4:3)</PresentationFormat>
  <Paragraphs>118</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Calibri</vt:lpstr>
      <vt:lpstr>Comic Sans MS</vt:lpstr>
      <vt:lpstr>Constantia</vt:lpstr>
      <vt:lpstr>Tahoma</vt:lpstr>
      <vt:lpstr>Verdana</vt:lpstr>
      <vt:lpstr>Wingdings 2</vt:lpstr>
      <vt:lpstr>Flow</vt:lpstr>
      <vt:lpstr>Wetlands and its  Importance in Bangladesh</vt:lpstr>
      <vt:lpstr>PowerPoint Presentation</vt:lpstr>
      <vt:lpstr>PowerPoint Presentation</vt:lpstr>
      <vt:lpstr>WETLANDS</vt:lpstr>
      <vt:lpstr>Geographical location and physical characteristics</vt:lpstr>
      <vt:lpstr>PowerPoint Presentation</vt:lpstr>
      <vt:lpstr>PowerPoint Presentation</vt:lpstr>
      <vt:lpstr>PowerPoint Presentation</vt:lpstr>
      <vt:lpstr>Wetlands value and wetland ecosystem services</vt:lpstr>
      <vt:lpstr>Relationship between wetlands and aquatic  terrestrial ecosystems</vt:lpstr>
      <vt:lpstr>PowerPoint Presentation</vt:lpstr>
      <vt:lpstr>Wetland Benefits</vt:lpstr>
      <vt:lpstr>PowerPoint Presentation</vt:lpstr>
      <vt:lpstr>Wetlands and climate change</vt:lpstr>
      <vt:lpstr>PowerPoint Presentation</vt:lpstr>
      <vt:lpstr>Conservation</vt:lpstr>
      <vt:lpstr>Wetland functions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Wetlands &amp; its  Management in Bangladesh</dc:title>
  <dc:creator>user</dc:creator>
  <cp:lastModifiedBy>Islam</cp:lastModifiedBy>
  <cp:revision>14</cp:revision>
  <dcterms:created xsi:type="dcterms:W3CDTF">2014-01-15T08:57:22Z</dcterms:created>
  <dcterms:modified xsi:type="dcterms:W3CDTF">2025-02-28T15:00:22Z</dcterms:modified>
</cp:coreProperties>
</file>